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4"/>
  </p:sldMasterIdLst>
  <p:sldIdLst>
    <p:sldId id="275" r:id="rId5"/>
    <p:sldId id="258" r:id="rId6"/>
    <p:sldId id="277" r:id="rId7"/>
    <p:sldId id="278" r:id="rId8"/>
    <p:sldId id="270" r:id="rId9"/>
    <p:sldId id="280" r:id="rId10"/>
    <p:sldId id="281" r:id="rId11"/>
    <p:sldId id="265" r:id="rId12"/>
    <p:sldId id="267" r:id="rId13"/>
    <p:sldId id="261" r:id="rId14"/>
    <p:sldId id="287" r:id="rId15"/>
    <p:sldId id="283" r:id="rId16"/>
    <p:sldId id="284" r:id="rId17"/>
    <p:sldId id="285" r:id="rId18"/>
    <p:sldId id="273" r:id="rId19"/>
    <p:sldId id="286" r:id="rId20"/>
    <p:sldId id="289" r:id="rId21"/>
    <p:sldId id="268" r:id="rId22"/>
    <p:sldId id="269" r:id="rId23"/>
    <p:sldId id="282" r:id="rId24"/>
    <p:sldId id="288" r:id="rId25"/>
    <p:sldId id="26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png>
</file>

<file path=ppt/media/image13.png>
</file>

<file path=ppt/media/image15.jpe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2/18/2024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2/18/2024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2/18/2024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2/18/2024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2/18/2024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2/18/2024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2/18/2024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2/18/2024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2/18/2024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2/18/2024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2/18/2024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2/18/2024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4A54D6-3F3D-583A-2358-3AD14E02B601}"/>
              </a:ext>
            </a:extLst>
          </p:cNvPr>
          <p:cNvSpPr txBox="1"/>
          <p:nvPr/>
        </p:nvSpPr>
        <p:spPr>
          <a:xfrm>
            <a:off x="3048762" y="3080439"/>
            <a:ext cx="6094476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cap="none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GUIDED BY :- Prof. Shripad Deshpande</a:t>
            </a:r>
          </a:p>
          <a:p>
            <a:endParaRPr lang="en-US" sz="2000" cap="none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itchFamily="18" charset="0"/>
              </a:rPr>
              <a:t>SUBMITTED BY :-</a:t>
            </a:r>
          </a:p>
          <a:p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itchFamily="18" charset="0"/>
              </a:rPr>
              <a:t>		 1) Akshay Navale   </a:t>
            </a:r>
          </a:p>
          <a:p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itchFamily="18" charset="0"/>
              </a:rPr>
              <a:t>		 2) Ganesh </a:t>
            </a:r>
            <a:r>
              <a:rPr lang="en-US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Karande</a:t>
            </a:r>
            <a:endParaRPr lang="en-US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	 3) Saurav  Mishra</a:t>
            </a:r>
          </a:p>
          <a:p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	 4) Ashish </a:t>
            </a:r>
            <a:r>
              <a:rPr lang="en-US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Kannaujiya</a:t>
            </a:r>
            <a:endParaRPr lang="en-US" sz="18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38" name="Picture 14">
            <a:extLst>
              <a:ext uri="{FF2B5EF4-FFF2-40B4-BE49-F238E27FC236}">
                <a16:creationId xmlns:a16="http://schemas.microsoft.com/office/drawing/2014/main" id="{5467D05F-B662-33A3-9EA3-58C95F705A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2652" y="317896"/>
            <a:ext cx="5946696" cy="1777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D62CA8-0589-63A0-2E96-F473BCC795A8}"/>
              </a:ext>
            </a:extLst>
          </p:cNvPr>
          <p:cNvSpPr txBox="1"/>
          <p:nvPr/>
        </p:nvSpPr>
        <p:spPr>
          <a:xfrm>
            <a:off x="1977038" y="2295488"/>
            <a:ext cx="8237925" cy="5847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</a:rPr>
              <a:t>“Smart Real Time Battery Monitoring System”</a:t>
            </a:r>
            <a:endParaRPr lang="en-IN" sz="32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041278-D0DC-C7EB-931F-9453C3217C99}"/>
              </a:ext>
            </a:extLst>
          </p:cNvPr>
          <p:cNvSpPr txBox="1"/>
          <p:nvPr/>
        </p:nvSpPr>
        <p:spPr>
          <a:xfrm>
            <a:off x="2395492" y="5173320"/>
            <a:ext cx="7401017" cy="8347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577850" algn="ctr">
              <a:lnSpc>
                <a:spcPct val="142000"/>
              </a:lnSpc>
              <a:spcBef>
                <a:spcPts val="865"/>
              </a:spcBef>
              <a:spcAft>
                <a:spcPts val="0"/>
              </a:spcAft>
              <a:tabLst>
                <a:tab pos="3645535" algn="l"/>
              </a:tabLst>
            </a:pP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Centre</a:t>
            </a:r>
            <a:r>
              <a:rPr lang="en-US" sz="1800" b="1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</a:t>
            </a:r>
            <a:r>
              <a:rPr lang="en-US" sz="1800" b="1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Development</a:t>
            </a:r>
            <a:r>
              <a:rPr lang="en-US" sz="1800" b="1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z="1800" b="1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Advanced</a:t>
            </a:r>
            <a:r>
              <a:rPr lang="en-US" sz="1800" b="1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Computing</a:t>
            </a:r>
            <a:r>
              <a:rPr lang="en-US" sz="1800" b="1" spc="-3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(C-DAC),</a:t>
            </a:r>
            <a:r>
              <a:rPr lang="en-US" sz="1800" b="1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ACTS</a:t>
            </a:r>
            <a:r>
              <a:rPr lang="en-IN" sz="14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N" b="1" dirty="0">
                <a:latin typeface="Times New Roman" panose="02020603050405020304" pitchFamily="18" charset="0"/>
              </a:rPr>
              <a:t>Pune(411008)</a:t>
            </a:r>
          </a:p>
        </p:txBody>
      </p:sp>
    </p:spTree>
    <p:extLst>
      <p:ext uri="{BB962C8B-B14F-4D97-AF65-F5344CB8AC3E}">
        <p14:creationId xmlns:p14="http://schemas.microsoft.com/office/powerpoint/2010/main" val="165017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07EDB-F937-D1E6-D05C-08DD746E0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246908"/>
          </a:xfrm>
        </p:spPr>
        <p:txBody>
          <a:bodyPr>
            <a:noAutofit/>
          </a:bodyPr>
          <a:lstStyle/>
          <a:p>
            <a:pPr algn="ctr"/>
            <a:r>
              <a:rPr lang="en-US" sz="6000" dirty="0">
                <a:solidFill>
                  <a:srgbClr val="FF0000"/>
                </a:solidFill>
              </a:rPr>
              <a:t>Signal Conditioning</a:t>
            </a:r>
            <a:endParaRPr lang="en-IN" sz="6000" dirty="0">
              <a:solidFill>
                <a:srgbClr val="FF0000"/>
              </a:solidFill>
            </a:endParaRPr>
          </a:p>
        </p:txBody>
      </p:sp>
      <p:pic>
        <p:nvPicPr>
          <p:cNvPr id="1026" name="Picture 2" descr="Successive Approximation ADC block diagram">
            <a:extLst>
              <a:ext uri="{FF2B5EF4-FFF2-40B4-BE49-F238E27FC236}">
                <a16:creationId xmlns:a16="http://schemas.microsoft.com/office/drawing/2014/main" id="{CE333AE8-CFCC-016B-F416-47A3EDBBCC3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58458"/>
            <a:ext cx="12192000" cy="435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4901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FB818-D480-6A49-C020-9EC3E6713067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98890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>
                <a:solidFill>
                  <a:srgbClr val="FF0000"/>
                </a:solidFill>
              </a:rPr>
              <a:t>Communication Protocols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86A47F-3D3A-343C-B75E-CDFA28F06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07855"/>
            <a:ext cx="6918037" cy="3550148"/>
          </a:xfrm>
          <a:prstGeom prst="rect">
            <a:avLst/>
          </a:prstGeom>
        </p:spPr>
      </p:pic>
      <p:pic>
        <p:nvPicPr>
          <p:cNvPr id="2050" name="Picture 2" descr="Configure WiFi via Bluetooth | Arduino | Maker Pro">
            <a:extLst>
              <a:ext uri="{FF2B5EF4-FFF2-40B4-BE49-F238E27FC236}">
                <a16:creationId xmlns:a16="http://schemas.microsoft.com/office/drawing/2014/main" id="{7B0E182C-4918-3F53-8293-FDA0C25A9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81" y="895927"/>
            <a:ext cx="4119413" cy="1911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C30CF5E-60DC-ED16-4DBB-C0FA8B7D85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0472" y="988907"/>
            <a:ext cx="5061528" cy="5369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9471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17E113-C5D7-10E5-12DA-0BAE993DF53E}"/>
              </a:ext>
            </a:extLst>
          </p:cNvPr>
          <p:cNvSpPr txBox="1"/>
          <p:nvPr/>
        </p:nvSpPr>
        <p:spPr>
          <a:xfrm>
            <a:off x="3048000" y="135374"/>
            <a:ext cx="6096000" cy="8156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700" spc="-5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Output</a:t>
            </a:r>
            <a:endParaRPr lang="en-IN" sz="4700" spc="-50" dirty="0">
              <a:solidFill>
                <a:srgbClr val="FF0000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C5D0D3-204D-75B3-A362-80501BC10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1651"/>
            <a:ext cx="12192000" cy="582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858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717FD2-B2FE-9EB6-045C-44AD7963B6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8480"/>
            <a:ext cx="12192000" cy="63195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257AE5-6F9A-B040-3C4D-81A38F25D1D1}"/>
              </a:ext>
            </a:extLst>
          </p:cNvPr>
          <p:cNvSpPr txBox="1"/>
          <p:nvPr/>
        </p:nvSpPr>
        <p:spPr>
          <a:xfrm>
            <a:off x="3393440" y="0"/>
            <a:ext cx="45079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pc="-5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Real-Time Monitoring </a:t>
            </a:r>
            <a:endParaRPr lang="en-IN" sz="3200" spc="-50" dirty="0">
              <a:solidFill>
                <a:srgbClr val="FF0000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595430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AD68C1-358F-BA19-E7D6-9C033C4EE2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4" t="-981" r="11304" b="6708"/>
          <a:stretch/>
        </p:blipFill>
        <p:spPr>
          <a:xfrm rot="16200000">
            <a:off x="-706437" y="2092960"/>
            <a:ext cx="4460240" cy="271272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3D1D1A-127B-AB30-27D9-48EDE47804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37" t="11229" r="16302" b="-592"/>
          <a:stretch/>
        </p:blipFill>
        <p:spPr>
          <a:xfrm rot="5400000">
            <a:off x="7660640" y="1483360"/>
            <a:ext cx="4795520" cy="42672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94C382-1582-16C8-717E-B754AE5CBC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043" y="1321117"/>
            <a:ext cx="4877435" cy="421576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CA53A0D-B8D5-B214-C8C4-7A065F15D15F}"/>
              </a:ext>
            </a:extLst>
          </p:cNvPr>
          <p:cNvSpPr txBox="1"/>
          <p:nvPr/>
        </p:nvSpPr>
        <p:spPr>
          <a:xfrm>
            <a:off x="1273810" y="291079"/>
            <a:ext cx="96443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spc="-5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Data visualization on Smartphone and Display</a:t>
            </a:r>
            <a:endParaRPr lang="en-IN" sz="3200" spc="-50" dirty="0">
              <a:solidFill>
                <a:srgbClr val="FF0000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33932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0A6ED-8B11-671F-74D4-136ECE745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"/>
            <a:ext cx="10058400" cy="87745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Task Timing Diagrams 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D24F72-5008-001E-680B-5A7DA45C55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77456"/>
            <a:ext cx="12192000" cy="5551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919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C458E9B-762F-E263-06FB-6DF745D529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5343"/>
            <a:ext cx="12192000" cy="606265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9D04845-03D3-9478-444C-6D89E6EE7DD4}"/>
              </a:ext>
            </a:extLst>
          </p:cNvPr>
          <p:cNvSpPr txBox="1"/>
          <p:nvPr/>
        </p:nvSpPr>
        <p:spPr>
          <a:xfrm>
            <a:off x="2057400" y="210568"/>
            <a:ext cx="8077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200" spc="-5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Data Monitoring on Cloud </a:t>
            </a:r>
          </a:p>
        </p:txBody>
      </p:sp>
    </p:spTree>
    <p:extLst>
      <p:ext uri="{BB962C8B-B14F-4D97-AF65-F5344CB8AC3E}">
        <p14:creationId xmlns:p14="http://schemas.microsoft.com/office/powerpoint/2010/main" val="2074349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E6B5C-2AC7-2760-9F5E-E8DA94FAD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86603"/>
            <a:ext cx="10058400" cy="831983"/>
          </a:xfrm>
        </p:spPr>
        <p:txBody>
          <a:bodyPr/>
          <a:lstStyle/>
          <a:p>
            <a:pPr algn="ctr"/>
            <a:r>
              <a:rPr lang="en-US" sz="4800" dirty="0">
                <a:solidFill>
                  <a:srgbClr val="FF0000"/>
                </a:solidFill>
              </a:rPr>
              <a:t>V</a:t>
            </a:r>
            <a:r>
              <a:rPr lang="en-US" sz="4800" spc="-5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isualization Demo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demo video ">
            <a:hlinkClick r:id="" action="ppaction://media"/>
            <a:extLst>
              <a:ext uri="{FF2B5EF4-FFF2-40B4-BE49-F238E27FC236}">
                <a16:creationId xmlns:a16="http://schemas.microsoft.com/office/drawing/2014/main" id="{502174FE-2DEC-9C8B-9A34-6EA7D19CF9F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9597" y="1118586"/>
            <a:ext cx="9912806" cy="5157927"/>
          </a:xfrm>
        </p:spPr>
      </p:pic>
    </p:spTree>
    <p:extLst>
      <p:ext uri="{BB962C8B-B14F-4D97-AF65-F5344CB8AC3E}">
        <p14:creationId xmlns:p14="http://schemas.microsoft.com/office/powerpoint/2010/main" val="3577900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8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58E00-7D56-4390-5C68-3A1BF273A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89615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rgbClr val="FF0000"/>
                </a:solidFill>
              </a:rPr>
              <a:t>Advantages</a:t>
            </a:r>
            <a:endParaRPr lang="en-IN" sz="60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816BB-A4C5-D519-442B-CBAD4CEEC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91607"/>
            <a:ext cx="10058400" cy="44426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sz="1600" b="1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Monitoring:</a:t>
            </a:r>
            <a:r>
              <a:rPr lang="en-US" sz="16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project enables real-time monitoring of crucial battery parameters, allowing for prompt response to changes and potential issues.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600" b="1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of Communication Protocols:</a:t>
            </a:r>
            <a:r>
              <a:rPr lang="en-US" sz="16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use of CAN, UART, SPI, MQTT, and the integration of ESP32-WROOM-32D provide versatile and efficient communication options, facilitating </a:t>
            </a:r>
            <a:endParaRPr lang="en-US" sz="1600" dirty="0">
              <a:solidFill>
                <a:srgbClr val="0D0D0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1600" b="1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STM32F407VGT6 Microcontroller:</a:t>
            </a:r>
            <a:r>
              <a:rPr lang="en-US" sz="16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Leveraging the 12-bit ADC of the STM32F407VGT6 ensures accurate analog-to-digital conversion, contributing to precise data processing.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600" b="1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IoT Cloud Integration:</a:t>
            </a:r>
            <a:r>
              <a:rPr lang="en-US" sz="16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Connecting to the </a:t>
            </a:r>
            <a:r>
              <a:rPr lang="en-US" sz="1600" b="0" i="0" dirty="0" err="1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ThingBoard</a:t>
            </a:r>
            <a:r>
              <a:rPr lang="en-US" sz="16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platform and MQTT broker enables seamless data transmission to IoT clouds, enhancing accessibility and analysis of battery performance remotely.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600" b="1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Interface:</a:t>
            </a:r>
            <a:r>
              <a:rPr lang="en-US" sz="16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development of a user-friendly interface allows for easy configuration and monitoring, enhancing the overall user experience.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b="1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Fault-Tolerance:</a:t>
            </a:r>
            <a:r>
              <a:rPr lang="en-US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Incorporating fault-tolerant mechanisms ensures the system's robustness by addressing unexpected events or errors effectively.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2275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6288E-E695-94F6-E15D-0C705253B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rgbClr val="FF0000"/>
                </a:solidFill>
              </a:rPr>
              <a:t>Disadvantages</a:t>
            </a:r>
            <a:endParaRPr lang="en-IN" sz="60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127CF-9406-8558-22A9-A3AEF98294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4227944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b="1" i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Power consumption:</a:t>
            </a:r>
            <a:r>
              <a:rPr lang="en-US" b="0" i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Some monitoring systems might drain a small amount of battery power themselves.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i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Wireless systems:</a:t>
            </a:r>
            <a:r>
              <a:rPr lang="en-US" b="0" i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If using wireless monitoring, signal interference and limited range can hinder data transmission.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1059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090400" cy="4651120"/>
          </a:xfrm>
        </p:spPr>
        <p:txBody>
          <a:bodyPr anchor="ctr">
            <a:normAutofit/>
          </a:bodyPr>
          <a:lstStyle/>
          <a:p>
            <a:pPr lvl="0"/>
            <a:r>
              <a:rPr lang="en-US" sz="4800" i="1" dirty="0">
                <a:solidFill>
                  <a:srgbClr val="FFFFFF"/>
                </a:solidFill>
              </a:rPr>
              <a:t>0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r>
              <a:rPr lang="en-US" sz="3600" b="1" i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Fira Sans" panose="020F0502020204030204" pitchFamily="34" charset="0"/>
              </a:rPr>
              <a:t>Why Real Time Operating System?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2C35EE-31B3-1C85-1198-4A915E92D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0459" cy="522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Center of Excellence">
            <a:extLst>
              <a:ext uri="{FF2B5EF4-FFF2-40B4-BE49-F238E27FC236}">
                <a16:creationId xmlns:a16="http://schemas.microsoft.com/office/drawing/2014/main" id="{C60AF045-5D7D-602A-EA98-9661C325F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7600"/>
            <a:ext cx="12191998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F00E7A-5F34-63AF-2F0F-D9E9325E6588}"/>
              </a:ext>
            </a:extLst>
          </p:cNvPr>
          <p:cNvSpPr txBox="1"/>
          <p:nvPr/>
        </p:nvSpPr>
        <p:spPr>
          <a:xfrm>
            <a:off x="1935480" y="409714"/>
            <a:ext cx="832104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spc="-5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Future</a:t>
            </a:r>
            <a:r>
              <a:rPr lang="en-US" sz="3600" dirty="0">
                <a:solidFill>
                  <a:srgbClr val="00B050"/>
                </a:solidFill>
              </a:rPr>
              <a:t> </a:t>
            </a:r>
            <a:r>
              <a:rPr lang="en-US" sz="4000" spc="-5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scope &amp; Application</a:t>
            </a:r>
            <a:endParaRPr lang="en-IN" sz="6000" spc="-50" dirty="0">
              <a:solidFill>
                <a:srgbClr val="FF0000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2313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1D4E4-21D8-0339-C0D8-363634FD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613317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FF0000"/>
                </a:solidFill>
              </a:rPr>
              <a:t>Conclusion</a:t>
            </a:r>
            <a:endParaRPr lang="en-IN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D5103-5B7F-B296-C498-3D85230CD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21840"/>
            <a:ext cx="10728960" cy="4409439"/>
          </a:xfrm>
        </p:spPr>
        <p:txBody>
          <a:bodyPr>
            <a:normAutofit fontScale="77500" lnSpcReduction="20000"/>
          </a:bodyPr>
          <a:lstStyle/>
          <a:p>
            <a:pPr algn="l">
              <a:buFont typeface="Wingdings" panose="05000000000000000000" pitchFamily="2" charset="2"/>
              <a:buChar char="ü"/>
            </a:pPr>
            <a:r>
              <a:rPr lang="en-US" sz="2600" b="1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Enhanced Battery Safety:</a:t>
            </a:r>
            <a:endParaRPr lang="en-US" sz="26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l">
              <a:buNone/>
            </a:pPr>
            <a:r>
              <a:rPr lang="en-US" sz="23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monitoring prevents hazards by addressing over-temperature, low voltage, and current issues, ensuring battery safety.</a:t>
            </a:r>
          </a:p>
          <a:p>
            <a:pPr algn="l">
              <a:buFont typeface="Wingdings" panose="05000000000000000000" pitchFamily="2" charset="2"/>
              <a:buChar char="ü"/>
            </a:pPr>
            <a:r>
              <a:rPr lang="en-US" sz="2600" b="1" i="0" dirty="0" err="1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FreeRTOS</a:t>
            </a:r>
            <a:r>
              <a:rPr lang="en-US" sz="2600" b="1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Task Management:</a:t>
            </a:r>
            <a:endParaRPr lang="en-US" sz="26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l">
              <a:buNone/>
            </a:pPr>
            <a:r>
              <a:rPr lang="en-US" sz="2300" b="0" i="0" dirty="0" err="1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FreeRTOS</a:t>
            </a:r>
            <a:r>
              <a:rPr lang="en-US" sz="23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OS efficiently manages tasks, crucial for real-time monitoring of battery parameters.</a:t>
            </a:r>
          </a:p>
          <a:p>
            <a:pPr algn="l">
              <a:buFont typeface="Wingdings" panose="05000000000000000000" pitchFamily="2" charset="2"/>
              <a:buChar char="ü"/>
            </a:pPr>
            <a:r>
              <a:rPr lang="en-US" sz="2600" b="1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CAN-Based Communication:</a:t>
            </a:r>
            <a:endParaRPr lang="en-US" sz="26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l">
              <a:buNone/>
            </a:pPr>
            <a:r>
              <a:rPr lang="en-US" sz="23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Utilizing the CAN protocol enables seamless data transfer from STM32 to ESP32, facilitating communication with </a:t>
            </a:r>
            <a:r>
              <a:rPr lang="en-US" sz="2300" b="0" i="0" dirty="0" err="1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Thingsboard</a:t>
            </a:r>
            <a:r>
              <a:rPr lang="en-US" sz="23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l">
              <a:buFont typeface="Wingdings" panose="05000000000000000000" pitchFamily="2" charset="2"/>
              <a:buChar char="ü"/>
            </a:pPr>
            <a:r>
              <a:rPr lang="en-US" sz="2600" b="1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Critical Data Protection:</a:t>
            </a:r>
            <a:endParaRPr lang="en-US" sz="26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l">
              <a:buNone/>
            </a:pPr>
            <a:r>
              <a:rPr lang="en-US" sz="23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System focus on monitoring critical battery parameters safeguards human life and prevents economic losses.</a:t>
            </a:r>
          </a:p>
          <a:p>
            <a:pPr algn="l">
              <a:buFont typeface="Wingdings" panose="05000000000000000000" pitchFamily="2" charset="2"/>
              <a:buChar char="ü"/>
            </a:pPr>
            <a:r>
              <a:rPr lang="en-US" sz="2600" b="1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Deterministic Operation with RTOS:</a:t>
            </a:r>
            <a:endParaRPr lang="en-US" sz="26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l">
              <a:buNone/>
            </a:pPr>
            <a:r>
              <a:rPr lang="en-US" sz="23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of Real-Time Operating System ensures time-critical responses, enhancing system reliability and performance.</a:t>
            </a:r>
          </a:p>
          <a:p>
            <a:pPr>
              <a:buFont typeface="Wingdings" panose="05000000000000000000" pitchFamily="2" charset="2"/>
              <a:buChar char="ü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3394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AA2CC18C-E3BC-159A-9077-356B0877EB7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85" b="21785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A952E8A-B824-CA94-FF93-7AF5CBC06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 Real Time Battery Monitoring System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8646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D5693-3973-8292-4200-61155B43E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295E7-E0AE-4B35-AAB0-0C033F243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Wingdings" panose="05000000000000000000" pitchFamily="2" charset="2"/>
              <a:buChar char="Ø"/>
            </a:pPr>
            <a:r>
              <a:rPr lang="en-US" b="1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Importance of Battery Monitoring:</a:t>
            </a:r>
            <a:endParaRPr lang="en-US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Batteries play a crucial role in powering diverse applications.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Monitoring their performance is key to ensuring reliability and efficiency.</a:t>
            </a:r>
          </a:p>
          <a:p>
            <a:pPr algn="l">
              <a:buFont typeface="Wingdings" panose="05000000000000000000" pitchFamily="2" charset="2"/>
              <a:buChar char="Ø"/>
            </a:pPr>
            <a:r>
              <a:rPr lang="en-US" b="1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Monitoring Demand:</a:t>
            </a:r>
            <a:endParaRPr lang="en-US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With the rise of dynamic technologies like IoT and electric vehicles, </a:t>
            </a:r>
          </a:p>
          <a:p>
            <a:pPr marL="457200" lvl="1" indent="0">
              <a:buNone/>
            </a:pPr>
            <a:r>
              <a:rPr lang="en-US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need for instant battery data has grown significantly.</a:t>
            </a:r>
          </a:p>
          <a:p>
            <a:pPr algn="l">
              <a:buFont typeface="Wingdings" panose="05000000000000000000" pitchFamily="2" charset="2"/>
              <a:buChar char="Ø"/>
            </a:pPr>
            <a:r>
              <a:rPr lang="en-US" b="1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Enhancing Efficiency:</a:t>
            </a:r>
            <a:endParaRPr lang="en-US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monitoring allows for quick responses, enhancing the overall efficiency of systems.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</p:txBody>
      </p:sp>
      <p:pic>
        <p:nvPicPr>
          <p:cNvPr id="3074" name="Picture 2" descr="Revolutionizing Payments: Innovative Payment Applications - Evolute">
            <a:extLst>
              <a:ext uri="{FF2B5EF4-FFF2-40B4-BE49-F238E27FC236}">
                <a16:creationId xmlns:a16="http://schemas.microsoft.com/office/drawing/2014/main" id="{5730CEB7-A1D5-07DE-1C45-0A74DA3087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5102" y="2021349"/>
            <a:ext cx="3183523" cy="205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4477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E4C1-88A0-3D48-EC07-F333F56E9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D497D4-E5C4-210E-FE33-E33144156B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At which point where battery heats most, over-current and under voltage.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Monitoring  over current, low voltage, temperature rise.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Overheating, Overcurrent, Low Voltage Warning !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Disconnect  the battery from the circuit and Alarm activation .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Reconnect the battery to the circuit</a:t>
            </a:r>
            <a:r>
              <a:rPr lang="en-US" dirty="0"/>
              <a:t>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1B6515-2490-8FE2-DCD8-50AE4D552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6919" y="3583983"/>
            <a:ext cx="3495425" cy="275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3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EAE24-B152-9CE8-6D7B-0DF3DA796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"/>
            <a:ext cx="10058400" cy="83127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Block Diagram</a:t>
            </a:r>
            <a:endParaRPr lang="en-IN" dirty="0">
              <a:solidFill>
                <a:srgbClr val="00206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05F5AE-310D-268C-5476-FED0B90B32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1273"/>
            <a:ext cx="12192000" cy="560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470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TM32F407G-DISC Discovery kit ">
            <a:extLst>
              <a:ext uri="{FF2B5EF4-FFF2-40B4-BE49-F238E27FC236}">
                <a16:creationId xmlns:a16="http://schemas.microsoft.com/office/drawing/2014/main" id="{0A3E14DE-0BFB-2C9C-D728-2A6CF1A1C5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479" y="1484901"/>
            <a:ext cx="3916680" cy="292608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4" name="Picture 3" descr="2.8 Inch SPI Touch Screen TFT Interface Manufacturers and Suppliers China -  Pricelist - Kuongshun Electronic">
            <a:extLst>
              <a:ext uri="{FF2B5EF4-FFF2-40B4-BE49-F238E27FC236}">
                <a16:creationId xmlns:a16="http://schemas.microsoft.com/office/drawing/2014/main" id="{8C0F28D8-E892-5E7E-9DD0-002179D4EC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1952" y="1115516"/>
            <a:ext cx="2141220" cy="214122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5" name="Picture 4" descr="Ntc Thermistor">
            <a:extLst>
              <a:ext uri="{FF2B5EF4-FFF2-40B4-BE49-F238E27FC236}">
                <a16:creationId xmlns:a16="http://schemas.microsoft.com/office/drawing/2014/main" id="{93709C23-B367-116C-E72A-DDA473DE1BE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161" y="4050474"/>
            <a:ext cx="3093720" cy="177546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F9A00D-0C90-2077-362F-6941D7D8475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56" y="1195526"/>
            <a:ext cx="2767330" cy="19812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7" name="Picture 6" descr="Nettigo: Current sensor ACS712, 30A [Yā nǔ shén]">
            <a:extLst>
              <a:ext uri="{FF2B5EF4-FFF2-40B4-BE49-F238E27FC236}">
                <a16:creationId xmlns:a16="http://schemas.microsoft.com/office/drawing/2014/main" id="{15F2CB01-D03A-6E14-BB1B-0F497A4DD3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8381" y="3884646"/>
            <a:ext cx="2857500" cy="132588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028" name="Picture 4" descr="All about HC-05 Bluetooth Module | Connection with Android - GeeksforGeeks">
            <a:extLst>
              <a:ext uri="{FF2B5EF4-FFF2-40B4-BE49-F238E27FC236}">
                <a16:creationId xmlns:a16="http://schemas.microsoft.com/office/drawing/2014/main" id="{3DEC5F2D-DFF3-6FB8-19B7-4E2A003C98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6530" y="4710758"/>
            <a:ext cx="2760579" cy="14491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A2B5F40-D2FE-1103-1745-36168E90A512}"/>
              </a:ext>
            </a:extLst>
          </p:cNvPr>
          <p:cNvSpPr txBox="1"/>
          <p:nvPr/>
        </p:nvSpPr>
        <p:spPr>
          <a:xfrm>
            <a:off x="626472" y="405738"/>
            <a:ext cx="69639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Hardware</a:t>
            </a:r>
            <a:r>
              <a:rPr lang="en-IN" sz="1100" b="0" i="0" dirty="0">
                <a:solidFill>
                  <a:srgbClr val="0D0D0D"/>
                </a:solidFill>
                <a:effectLst/>
                <a:latin typeface="Söhne"/>
              </a:rPr>
              <a:t>  </a:t>
            </a:r>
            <a:r>
              <a:rPr lang="en-IN" sz="32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components</a:t>
            </a:r>
            <a:endParaRPr lang="en-IN" sz="1100" dirty="0"/>
          </a:p>
        </p:txBody>
      </p:sp>
    </p:spTree>
    <p:extLst>
      <p:ext uri="{BB962C8B-B14F-4D97-AF65-F5344CB8AC3E}">
        <p14:creationId xmlns:p14="http://schemas.microsoft.com/office/powerpoint/2010/main" val="3368708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E4D9BF-54F9-5BFA-F3ED-811BF17C2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5729"/>
            <a:ext cx="7270812" cy="558568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49DC86-490F-53A0-0D0D-F33A6F509C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6145" y="1447059"/>
            <a:ext cx="4815855" cy="534435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7E2DBCB-B806-669E-216F-C1B03E3A12B5}"/>
              </a:ext>
            </a:extLst>
          </p:cNvPr>
          <p:cNvSpPr txBox="1"/>
          <p:nvPr/>
        </p:nvSpPr>
        <p:spPr>
          <a:xfrm>
            <a:off x="443883" y="292963"/>
            <a:ext cx="22815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Software</a:t>
            </a:r>
            <a:r>
              <a:rPr lang="en-IN" sz="2000" b="0" i="0" dirty="0">
                <a:solidFill>
                  <a:srgbClr val="0D0D0D"/>
                </a:solidFill>
                <a:effectLst/>
                <a:latin typeface="Söhne"/>
              </a:rPr>
              <a:t> 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141771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8DAAD-FA0E-835E-D214-A58214D06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88908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rgbClr val="C00000"/>
                </a:solidFill>
              </a:rPr>
              <a:t>Circuit Diagram</a:t>
            </a:r>
            <a:endParaRPr lang="en-IN" sz="6000" dirty="0">
              <a:solidFill>
                <a:srgbClr val="C0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0FC15D-6952-2E98-4C31-36FBA77BAC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21397"/>
            <a:ext cx="12192000" cy="4488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FreeRTOS - Market leading RTOS (Real Time Operating System) for embedded  systems with Internet of Things extensions">
            <a:extLst>
              <a:ext uri="{FF2B5EF4-FFF2-40B4-BE49-F238E27FC236}">
                <a16:creationId xmlns:a16="http://schemas.microsoft.com/office/drawing/2014/main" id="{C4238863-158A-7A81-F69A-2784273D11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" y="909460"/>
            <a:ext cx="3286125" cy="988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0810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ACD9-1AA9-EB41-8107-4AF589DFA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b="1" dirty="0">
                <a:solidFill>
                  <a:srgbClr val="FF0000"/>
                </a:solidFill>
              </a:rPr>
              <a:t>Working</a:t>
            </a:r>
            <a:endParaRPr lang="en-IN" sz="5400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FB8D6-B6B0-D2FF-C723-2F1BCFBAA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720" y="2037081"/>
            <a:ext cx="11907519" cy="4301835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b="1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Microcontroller: </a:t>
            </a:r>
            <a:r>
              <a:rPr lang="en-US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Utilize the 12-bit ADC of the STM32F407VGT6 microcontroller with </a:t>
            </a:r>
            <a:r>
              <a:rPr lang="en-US" b="0" i="0" dirty="0" err="1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FreeRTOS</a:t>
            </a:r>
            <a:r>
              <a:rPr lang="en-US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for precise analog-to-digital conversion, ensuring accurate processing of sensor data, including critical battery parameters such as voltage, current, and temperature in real-time.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Establish communication with IoT cloud platforms by integrating the </a:t>
            </a:r>
            <a:r>
              <a:rPr lang="en-US" b="0" i="0" dirty="0" err="1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ThingBoard</a:t>
            </a:r>
            <a:r>
              <a:rPr lang="en-US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platform and MQTT broker, ensuring seamless data transmission.</a:t>
            </a:r>
            <a:endParaRPr lang="en-US" dirty="0">
              <a:solidFill>
                <a:srgbClr val="0D0D0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b="1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Protocols:</a:t>
            </a:r>
            <a:r>
              <a:rPr lang="en-US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 an overview of the CAN, UART, SPI protocols in the context of battery monitoring systems.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</a:t>
            </a:r>
            <a:r>
              <a:rPr lang="en-US" b="1" dirty="0" err="1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Platform:</a:t>
            </a:r>
            <a:r>
              <a:rPr lang="en-US" b="0" i="0" dirty="0" err="1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MQTT</a:t>
            </a:r>
            <a:r>
              <a:rPr lang="en-US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facilitates communication between the battery monitoring system on cloud platforms.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b="1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endParaRPr lang="en-US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277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Custom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80AA9D2D-EE59-4148-A11E-A51EEE828B28}" vid="{AEAFD717-D3C8-4034-8F7E-D5220B0CCEB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F4F4D41-822D-40F2-A7AC-E4E6CB36CA7A}">
  <ds:schemaRefs>
    <ds:schemaRef ds:uri="http://www.w3.org/XML/1998/namespace"/>
    <ds:schemaRef ds:uri="http://purl.org/dc/dcmitype/"/>
    <ds:schemaRef ds:uri="230e9df3-be65-4c73-a93b-d1236ebd677e"/>
    <ds:schemaRef ds:uri="http://schemas.microsoft.com/office/2006/documentManagement/types"/>
    <ds:schemaRef ds:uri="http://schemas.microsoft.com/office/2006/metadata/properties"/>
    <ds:schemaRef ds:uri="16c05727-aa75-4e4a-9b5f-8a80a1165891"/>
    <ds:schemaRef ds:uri="http://purl.org/dc/elements/1.1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71af3243-3dd4-4a8d-8c0d-dd76da1f02a5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C5A59D56-2157-4202-9D02-F44E447A24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{098D0ED3-21D9-4349-9780-050ECD061FE5}tf56160789_win32</Template>
  <TotalTime>587</TotalTime>
  <Words>602</Words>
  <Application>Microsoft Office PowerPoint</Application>
  <PresentationFormat>Widescreen</PresentationFormat>
  <Paragraphs>68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Arial</vt:lpstr>
      <vt:lpstr>Bookman Old Style</vt:lpstr>
      <vt:lpstr>Calibri</vt:lpstr>
      <vt:lpstr>Fira Sans</vt:lpstr>
      <vt:lpstr>Franklin Gothic Book</vt:lpstr>
      <vt:lpstr>Söhne</vt:lpstr>
      <vt:lpstr>Times New Roman</vt:lpstr>
      <vt:lpstr>Wingdings</vt:lpstr>
      <vt:lpstr>Custom</vt:lpstr>
      <vt:lpstr>PowerPoint Presentation</vt:lpstr>
      <vt:lpstr>0</vt:lpstr>
      <vt:lpstr>Introduction</vt:lpstr>
      <vt:lpstr>Objective</vt:lpstr>
      <vt:lpstr>Block Diagram</vt:lpstr>
      <vt:lpstr>PowerPoint Presentation</vt:lpstr>
      <vt:lpstr>PowerPoint Presentation</vt:lpstr>
      <vt:lpstr>Circuit Diagram</vt:lpstr>
      <vt:lpstr>Working</vt:lpstr>
      <vt:lpstr>Signal Conditioning</vt:lpstr>
      <vt:lpstr>PowerPoint Presentation</vt:lpstr>
      <vt:lpstr>PowerPoint Presentation</vt:lpstr>
      <vt:lpstr>PowerPoint Presentation</vt:lpstr>
      <vt:lpstr>PowerPoint Presentation</vt:lpstr>
      <vt:lpstr>Task Timing Diagrams </vt:lpstr>
      <vt:lpstr>PowerPoint Presentation</vt:lpstr>
      <vt:lpstr>Visualization Demo</vt:lpstr>
      <vt:lpstr>Advantages</vt:lpstr>
      <vt:lpstr>Disadvantages</vt:lpstr>
      <vt:lpstr>PowerPoint Presentation</vt:lpstr>
      <vt:lpstr>Conclusion</vt:lpstr>
      <vt:lpstr>Smart Real Time Battery Monitoring System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Real Time Battery Monitoring System</dc:title>
  <dc:creator>HP</dc:creator>
  <cp:lastModifiedBy>Akshay Navale</cp:lastModifiedBy>
  <cp:revision>40</cp:revision>
  <dcterms:created xsi:type="dcterms:W3CDTF">2024-02-14T17:24:32Z</dcterms:created>
  <dcterms:modified xsi:type="dcterms:W3CDTF">2024-02-18T13:37:27Z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